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412" r:id="rId2"/>
    <p:sldId id="336" r:id="rId3"/>
    <p:sldId id="341" r:id="rId4"/>
    <p:sldId id="331" r:id="rId5"/>
    <p:sldId id="367" r:id="rId6"/>
    <p:sldId id="432" r:id="rId7"/>
    <p:sldId id="344" r:id="rId8"/>
    <p:sldId id="347" r:id="rId9"/>
    <p:sldId id="369" r:id="rId10"/>
    <p:sldId id="361" r:id="rId11"/>
    <p:sldId id="348" r:id="rId12"/>
    <p:sldId id="349" r:id="rId13"/>
    <p:sldId id="350" r:id="rId14"/>
    <p:sldId id="363" r:id="rId15"/>
    <p:sldId id="355" r:id="rId16"/>
    <p:sldId id="352" r:id="rId17"/>
    <p:sldId id="351" r:id="rId18"/>
    <p:sldId id="353" r:id="rId19"/>
    <p:sldId id="356" r:id="rId20"/>
    <p:sldId id="357" r:id="rId21"/>
    <p:sldId id="364" r:id="rId22"/>
    <p:sldId id="358" r:id="rId23"/>
    <p:sldId id="366" r:id="rId24"/>
    <p:sldId id="360" r:id="rId25"/>
    <p:sldId id="359" r:id="rId26"/>
    <p:sldId id="372" r:id="rId27"/>
    <p:sldId id="365" r:id="rId28"/>
    <p:sldId id="373" r:id="rId29"/>
    <p:sldId id="375" r:id="rId30"/>
    <p:sldId id="377" r:id="rId31"/>
    <p:sldId id="380" r:id="rId32"/>
    <p:sldId id="374" r:id="rId33"/>
    <p:sldId id="382" r:id="rId34"/>
    <p:sldId id="383" r:id="rId35"/>
    <p:sldId id="376" r:id="rId36"/>
    <p:sldId id="385" r:id="rId37"/>
    <p:sldId id="384" r:id="rId38"/>
    <p:sldId id="386" r:id="rId39"/>
    <p:sldId id="397" r:id="rId40"/>
    <p:sldId id="398" r:id="rId41"/>
    <p:sldId id="399" r:id="rId42"/>
    <p:sldId id="400" r:id="rId43"/>
    <p:sldId id="413" r:id="rId44"/>
    <p:sldId id="414" r:id="rId45"/>
    <p:sldId id="415" r:id="rId46"/>
    <p:sldId id="416" r:id="rId47"/>
    <p:sldId id="417" r:id="rId48"/>
    <p:sldId id="418" r:id="rId49"/>
    <p:sldId id="419" r:id="rId50"/>
    <p:sldId id="421" r:id="rId51"/>
    <p:sldId id="420" r:id="rId52"/>
    <p:sldId id="424" r:id="rId53"/>
    <p:sldId id="422" r:id="rId54"/>
    <p:sldId id="423" r:id="rId55"/>
    <p:sldId id="425" r:id="rId56"/>
    <p:sldId id="426" r:id="rId57"/>
    <p:sldId id="427" r:id="rId58"/>
    <p:sldId id="428" r:id="rId59"/>
    <p:sldId id="429" r:id="rId60"/>
    <p:sldId id="430" r:id="rId61"/>
    <p:sldId id="431" r:id="rId62"/>
  </p:sldIdLst>
  <p:sldSz cx="9144000" cy="6858000" type="screen4x3"/>
  <p:notesSz cx="6858000" cy="9144000"/>
  <p:defaultTextStyle>
    <a:lvl1pPr marL="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570"/>
    <a:srgbClr val="663300"/>
    <a:srgbClr val="CC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90" autoAdjust="0"/>
    <p:restoredTop sz="98024" autoAdjust="0"/>
  </p:normalViewPr>
  <p:slideViewPr>
    <p:cSldViewPr>
      <p:cViewPr>
        <p:scale>
          <a:sx n="75" d="100"/>
          <a:sy n="75" d="100"/>
        </p:scale>
        <p:origin x="-93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fr-FR" sz="1200"/>
            </a:lvl1pPr>
            <a:extLst/>
          </a:lstStyle>
          <a:p>
            <a:endParaRPr lang="fr-FR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fr-FR" sz="1200"/>
            </a:lvl1pPr>
            <a:extLst/>
          </a:lstStyle>
          <a:p>
            <a:fld id="{68F88C59-319B-4332-9A1D-2A62CFCB00D8}" type="datetimeFigureOut">
              <a:rPr lang="fr-FR" smtClean="0"/>
              <a:pPr/>
              <a:t>13/11/2015</a:t>
            </a:fld>
            <a:endParaRPr lang="fr-FR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fr-FR" sz="1200"/>
            </a:lvl1pPr>
            <a:extLst/>
          </a:lstStyle>
          <a:p>
            <a:endParaRPr lang="fr-FR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fr-FR" sz="1200"/>
            </a:lvl1pPr>
            <a:extLst/>
          </a:lstStyle>
          <a:p>
            <a:fld id="{B16A41B8-7DC3-4DB6-84E4-E105629EAA3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fr-FR" sz="1200"/>
            </a:lvl1pPr>
            <a:extLst/>
          </a:lstStyle>
          <a:p>
            <a:endParaRPr lang="fr-FR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fr-FR" sz="1200"/>
            </a:lvl1pPr>
            <a:extLst/>
          </a:lstStyle>
          <a:p>
            <a:fld id="{968B300D-05F0-4B43-940D-46DED5A791AD}" type="datetimeFigureOut">
              <a:rPr/>
              <a:pPr/>
              <a:t>30/06/2006</a:t>
            </a:fld>
            <a:endParaRPr lang="fr-FR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fr-FR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Niveau 2</a:t>
            </a:r>
          </a:p>
          <a:p>
            <a:pPr lvl="2"/>
            <a:r>
              <a:rPr lang="fr-FR"/>
              <a:t>Niveau 3</a:t>
            </a:r>
          </a:p>
          <a:p>
            <a:pPr lvl="3"/>
            <a:r>
              <a:rPr lang="fr-FR"/>
              <a:t>Niveau 4</a:t>
            </a:r>
          </a:p>
          <a:p>
            <a:pPr lvl="4"/>
            <a:r>
              <a:rPr lang="fr-FR"/>
              <a:t>Niveau 5</a:t>
            </a:r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fr-FR" sz="1200"/>
            </a:lvl1pPr>
            <a:extLst/>
          </a:lstStyle>
          <a:p>
            <a:endParaRPr lang="fr-FR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fr-FR" sz="1200"/>
            </a:lvl1pPr>
            <a:extLst/>
          </a:lstStyle>
          <a:p>
            <a:fld id="{9B26CD33-4337-4529-948A-94F6960B2374}" type="slidenum">
              <a:rPr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fr-FR" smtClean="0"/>
              <a:pPr/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fr-FR" smtClean="0"/>
              <a:pPr/>
              <a:t>15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fr-FR" smtClean="0"/>
              <a:pPr/>
              <a:t>16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fr-FR" smtClean="0"/>
              <a:pPr/>
              <a:t>17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fr-FR" smtClean="0"/>
              <a:pPr/>
              <a:t>18</a:t>
            </a:fld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fr-FR" smtClean="0"/>
              <a:pPr/>
              <a:t>19</a:t>
            </a:fld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fr-FR" smtClean="0"/>
              <a:pPr/>
              <a:t>20</a:t>
            </a:fld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fr-FR" smtClean="0"/>
              <a:pPr/>
              <a:t>22</a:t>
            </a:fld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fr-FR" smtClean="0"/>
              <a:pPr/>
              <a:t>23</a:t>
            </a:fld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fr-FR" smtClean="0"/>
              <a:pPr/>
              <a:t>24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fr-FR" smtClean="0"/>
              <a:pPr/>
              <a:t>25</a:t>
            </a:fld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fr-FR" smtClean="0"/>
              <a:pPr/>
              <a:t>27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fr-FR" smtClean="0"/>
              <a:pPr/>
              <a:t>6</a:t>
            </a:fld>
            <a:endParaRPr lang="fr-FR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fr-FR" smtClean="0"/>
              <a:pPr/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fr-FR" smtClean="0"/>
              <a:pPr/>
              <a:t>12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228601" y="3962400"/>
            <a:ext cx="8298485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453736" y="5181600"/>
            <a:ext cx="8229600" cy="11430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extLst/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FR"/>
            </a:pPr>
            <a:endParaRPr kumimoji="0" lang="fr-FR" sz="3200" b="0" i="1" u="none" strike="noStrike" kern="0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5133975"/>
            <a:ext cx="6386946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6" name="Rectangle 5"/>
          <p:cNvSpPr/>
          <p:nvPr userDrawn="1"/>
        </p:nvSpPr>
        <p:spPr>
          <a:xfrm>
            <a:off x="176844" y="186904"/>
            <a:ext cx="8763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fr-FR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13/11/2015</a:t>
            </a:fld>
            <a:endParaRPr kumimoji="0"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3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228600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28600"/>
            <a:ext cx="402336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13/11/2015</a:t>
            </a:fld>
            <a:endParaRPr kumimoji="0"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ses mélang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384048"/>
            <a:ext cx="44577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2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13/11/2015</a:t>
            </a:fld>
            <a:endParaRPr kumimoji="0"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229297" y="228600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2292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228600"/>
            <a:ext cx="2286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46676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00497" y="1295400"/>
            <a:ext cx="16764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7086600" y="1295400"/>
            <a:ext cx="16764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400497" y="3352800"/>
            <a:ext cx="16764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7086600" y="3352800"/>
            <a:ext cx="16764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13/11/2015</a:t>
            </a:fld>
            <a:endParaRPr kumimoji="0"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aysage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926821" y="533400"/>
            <a:ext cx="3653297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926821" y="61722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4660621" y="5334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9268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46606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926821" y="1524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4660621" y="61722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4660621" y="1524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13/11/2015</a:t>
            </a:fld>
            <a:endParaRPr kumimoji="0" lang="fr-FR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gran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1524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45466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234906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6740166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152400" y="4495800"/>
            <a:ext cx="8763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24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13/11/2015</a:t>
            </a:fld>
            <a:endParaRPr kumimoji="0"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poses : portrait 1 pose, paysage 3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685800" y="257665"/>
            <a:ext cx="461772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788848" y="257665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5788848" y="2432657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788848" y="4607649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13/11/2015</a:t>
            </a:fld>
            <a:endParaRPr kumimoji="0"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aysage 3 poses, portrait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4290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3033848" y="228600"/>
            <a:ext cx="55626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609600" y="2286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943600" y="4495800"/>
            <a:ext cx="2666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3033848" y="4495800"/>
            <a:ext cx="2757352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13/11/2015</a:t>
            </a:fld>
            <a:endParaRPr kumimoji="0"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ortrait 3 poses, paysage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5121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51213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471837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32934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60747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13/11/2015</a:t>
            </a:fld>
            <a:endParaRPr kumimoji="0"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3050273" y="16002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0" y="48768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13/11/2015</a:t>
            </a:fld>
            <a:endParaRPr kumimoji="0"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2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955273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143000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13/11/2015</a:t>
            </a:fld>
            <a:endParaRPr kumimoji="0" lang="fr-FR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Pays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4676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6019800"/>
            <a:ext cx="74676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13/11/2015</a:t>
            </a:fld>
            <a:endParaRPr kumimoji="0"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457200" y="2057400"/>
            <a:ext cx="8229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76800"/>
            <a:ext cx="82296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13/11/2015</a:t>
            </a:fld>
            <a:endParaRPr kumimoji="0"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extLst/>
          </a:lstStyle>
          <a:p>
            <a:pPr eaLnBrk="1" latinLnBrk="0" hangingPunct="1"/>
            <a:r>
              <a:rPr lang="fr-FR" smtClean="0"/>
              <a:t>Cliquez pour modifier le style du titre</a:t>
            </a:r>
            <a:endParaRPr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B2EC6F-6501-4E04-BD6C-A8A6CABB2C5B}" type="datetimeFigureOut">
              <a:rPr/>
              <a:pPr/>
              <a:t>30/06/2006</a:t>
            </a:fld>
            <a:endParaRPr kumimoji="0" lang="fr-FR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3B0023-0CED-47F7-85AE-654F0B232C29}" type="slidenum">
              <a:rPr/>
              <a:pPr/>
              <a:t>‹N°›</a:t>
            </a:fld>
            <a:endParaRPr kumimoji="0" lang="fr-F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13/11/2015</a:t>
            </a:fld>
            <a:endParaRPr kumimoji="0" lang="fr-FR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ysage (plein écr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fr-FR" i="0"/>
              <a:t>Cliquez sur l'icône</a:t>
            </a:r>
            <a:r>
              <a:rPr kumimoji="0" lang="fr-FR" i="0" baseline="0"/>
              <a:t> pour ajouter </a:t>
            </a:r>
            <a:r>
              <a:rPr kumimoji="0" lang="fr-FR" i="0"/>
              <a:t>une image en mode Page entière</a:t>
            </a:r>
            <a:endParaRPr kumimoji="0" lang="fr-FR" i="0" baseline="0"/>
          </a:p>
          <a:p>
            <a:pPr marL="0" marR="0" indent="0"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 eaLnBrk="1" latinLnBrk="0" hangingPunct="1">
              <a:defRPr kumimoji="0" lang="fr-FR" baseline="0"/>
            </a:lvl1pPr>
            <a:extLst/>
          </a:lstStyle>
          <a:p>
            <a:r>
              <a:rPr kumimoji="0" lang="fr-FR"/>
              <a:t>Cliquez pour ajouter un titre de section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2670" y="5600700"/>
            <a:ext cx="77724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fr-FR" sz="1800"/>
            </a:lvl1pPr>
            <a:extLst/>
          </a:lstStyle>
          <a:p>
            <a:pPr lvl="0"/>
            <a:r>
              <a:rPr kumimoji="0" lang="fr-FR"/>
              <a:t>Cliquez pour ajouter un sous-titre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13/11/2015</a:t>
            </a:fld>
            <a:endParaRPr kumimoji="0"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4722047" y="609600"/>
            <a:ext cx="3431353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066800" y="609600"/>
            <a:ext cx="3429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47244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13/11/2015</a:t>
            </a:fld>
            <a:endParaRPr kumimoji="0"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4648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13/11/2015</a:t>
            </a:fld>
            <a:endParaRPr kumimoji="0"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oses mélang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381000"/>
            <a:ext cx="3773424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381000"/>
            <a:ext cx="4462272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5141976" y="3352800"/>
            <a:ext cx="3773425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13/11/2015</a:t>
            </a:fld>
            <a:endParaRPr kumimoji="0"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3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32004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13/11/2015</a:t>
            </a:fld>
            <a:endParaRPr kumimoji="0"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pPr eaLnBrk="1" latinLnBrk="0" hangingPunct="1"/>
            <a:r>
              <a:rPr kumimoji="0" lang="fr-FR" smtClean="0"/>
              <a:t>Cliquez pour modifier le style du titre</a:t>
            </a:r>
            <a:endParaRPr kumimoji="0" lang="en-US" smtClean="0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6559360"/>
            <a:ext cx="24384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13/11/2015</a:t>
            </a:fld>
            <a:endParaRPr kumimoji="0" lang="fr-FR" sz="1200">
              <a:solidFill>
                <a:schemeClr val="tx2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53" y="6558153"/>
            <a:ext cx="46482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pPr algn="ctr"/>
            <a:endParaRPr kumimoji="0" lang="fr-FR" sz="1200">
              <a:solidFill>
                <a:schemeClr val="tx2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6559360"/>
            <a:ext cx="9144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 sz="1200">
              <a:solidFill>
                <a:schemeClr val="tx2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lang="fr-FR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fr-FR">
          <a:solidFill>
            <a:schemeClr val="tx2"/>
          </a:solidFill>
        </a:defRPr>
      </a:lvl2pPr>
      <a:lvl3pPr eaLnBrk="1" latinLnBrk="0" hangingPunct="1">
        <a:defRPr kumimoji="0" lang="fr-FR">
          <a:solidFill>
            <a:schemeClr val="tx2"/>
          </a:solidFill>
        </a:defRPr>
      </a:lvl3pPr>
      <a:lvl4pPr eaLnBrk="1" latinLnBrk="0" hangingPunct="1">
        <a:defRPr kumimoji="0" lang="fr-FR">
          <a:solidFill>
            <a:schemeClr val="tx2"/>
          </a:solidFill>
        </a:defRPr>
      </a:lvl4pPr>
      <a:lvl5pPr eaLnBrk="1" latinLnBrk="0" hangingPunct="1">
        <a:defRPr kumimoji="0" lang="fr-FR">
          <a:solidFill>
            <a:schemeClr val="tx2"/>
          </a:solidFill>
        </a:defRPr>
      </a:lvl5pPr>
      <a:lvl6pPr eaLnBrk="1" latinLnBrk="0" hangingPunct="1">
        <a:defRPr kumimoji="0" lang="fr-FR">
          <a:solidFill>
            <a:schemeClr val="tx2"/>
          </a:solidFill>
        </a:defRPr>
      </a:lvl6pPr>
      <a:lvl7pPr eaLnBrk="1" latinLnBrk="0" hangingPunct="1">
        <a:defRPr kumimoji="0" lang="fr-FR">
          <a:solidFill>
            <a:schemeClr val="tx2"/>
          </a:solidFill>
        </a:defRPr>
      </a:lvl7pPr>
      <a:lvl8pPr eaLnBrk="1" latinLnBrk="0" hangingPunct="1">
        <a:defRPr kumimoji="0" lang="fr-FR">
          <a:solidFill>
            <a:schemeClr val="tx2"/>
          </a:solidFill>
        </a:defRPr>
      </a:lvl8pPr>
      <a:lvl9pPr eaLnBrk="1" latinLnBrk="0" hangingPunct="1">
        <a:defRPr kumimoji="0" lang="fr-FR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lang="fr-FR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lang="fr-FR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sci.esa.int/where_is_rosetta/" TargetMode="Externa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szKZ77MbF9Q" TargetMode="Externa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nes.fr/web/CNES-fr/6919-cnes-tout-sur-l-espace.php" TargetMode="External"/><Relationship Id="rId2" Type="http://schemas.openxmlformats.org/officeDocument/2006/relationships/hyperlink" Target="http://minilien.fr/a0nn5a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substance.etsmtl.ca/" TargetMode="External"/><Relationship Id="rId5" Type="http://schemas.openxmlformats.org/officeDocument/2006/relationships/hyperlink" Target="http://rosetta.jpl.nasa.gov/" TargetMode="External"/><Relationship Id="rId4" Type="http://schemas.openxmlformats.org/officeDocument/2006/relationships/hyperlink" Target="http://www.esa.int/fre/ESA_in_your_country/France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28596" y="928670"/>
            <a:ext cx="8298485" cy="1423990"/>
          </a:xfrm>
        </p:spPr>
        <p:txBody>
          <a:bodyPr>
            <a:normAutofit/>
          </a:bodyPr>
          <a:lstStyle>
            <a:extLst/>
          </a:lstStyle>
          <a:p>
            <a:pPr algn="ctr"/>
            <a:r>
              <a:rPr lang="fr-FR" sz="5400" dirty="0" err="1" smtClean="0"/>
              <a:t>RoseTTA</a:t>
            </a:r>
            <a:r>
              <a:rPr lang="fr-FR" sz="5400" dirty="0" smtClean="0"/>
              <a:t> ET </a:t>
            </a:r>
            <a:r>
              <a:rPr lang="fr-FR" sz="5400" dirty="0" err="1" smtClean="0"/>
              <a:t>philae</a:t>
            </a:r>
            <a:endParaRPr lang="fr-FR" sz="5400" dirty="0"/>
          </a:p>
        </p:txBody>
      </p:sp>
      <p:sp>
        <p:nvSpPr>
          <p:cNvPr id="17" name="Rectangle 16"/>
          <p:cNvSpPr>
            <a:spLocks noGrp="1"/>
          </p:cNvSpPr>
          <p:nvPr>
            <p:ph type="body" sz="quarter" idx="10"/>
          </p:nvPr>
        </p:nvSpPr>
        <p:spPr>
          <a:xfrm>
            <a:off x="750067" y="2571744"/>
            <a:ext cx="7643866" cy="1071570"/>
          </a:xfrm>
        </p:spPr>
        <p:txBody>
          <a:bodyPr/>
          <a:lstStyle/>
          <a:p>
            <a:r>
              <a:rPr lang="fr-FR" sz="3600" dirty="0" smtClean="0"/>
              <a:t>E</a:t>
            </a:r>
            <a:r>
              <a:rPr sz="3600" smtClean="0"/>
              <a:t>n mission dans le syst</a:t>
            </a:r>
            <a:r>
              <a:rPr lang="fr-FR" sz="3600" dirty="0" smtClean="0"/>
              <a:t>è</a:t>
            </a:r>
            <a:r>
              <a:rPr sz="3600" smtClean="0"/>
              <a:t>me solaire</a:t>
            </a:r>
          </a:p>
          <a:p>
            <a:pPr algn="ctr"/>
            <a:r>
              <a:rPr lang="fr-FR" sz="2000" i="1" dirty="0" smtClean="0"/>
              <a:t>(M</a:t>
            </a:r>
            <a:r>
              <a:rPr sz="2000" i="1" smtClean="0"/>
              <a:t>is à jour le 12/11/2015)</a:t>
            </a:r>
          </a:p>
          <a:p>
            <a:pPr algn="ctr"/>
            <a:endParaRPr sz="2800" smtClean="0"/>
          </a:p>
          <a:p>
            <a:endParaRPr lang="fr-FR" dirty="0"/>
          </a:p>
        </p:txBody>
      </p:sp>
      <p:sp>
        <p:nvSpPr>
          <p:cNvPr id="4" name="Rectangle 16"/>
          <p:cNvSpPr txBox="1">
            <a:spLocks/>
          </p:cNvSpPr>
          <p:nvPr/>
        </p:nvSpPr>
        <p:spPr>
          <a:xfrm>
            <a:off x="4714876" y="4714884"/>
            <a:ext cx="4100930" cy="1571636"/>
          </a:xfrm>
          <a:prstGeom prst="rect">
            <a:avLst/>
          </a:prstGeom>
        </p:spPr>
        <p:txBody>
          <a:bodyPr vert="horz" tIns="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M.BOE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Lycée</a:t>
            </a:r>
            <a:r>
              <a:rPr kumimoji="0" sz="2000" b="0" i="1" u="none" strike="noStrike" kern="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Français Marcel Pagnol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2000" i="1" kern="0" baseline="0" smtClean="0"/>
              <a:t>Asuncion ; Paraguay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Novembre 2015</a:t>
            </a:r>
            <a:endParaRPr kumimoji="0" lang="fr-FR" sz="2000" b="0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trajectoire comet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42852"/>
            <a:ext cx="8654267" cy="650085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 descr="00 Rosetta_OSIRIS_NAC_comet_67P.gif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2478" b="12478"/>
          <a:stretch>
            <a:fillRect/>
          </a:stretch>
        </p:blipFill>
        <p:spPr>
          <a:xfrm>
            <a:off x="419100" y="233363"/>
            <a:ext cx="8224838" cy="61722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 descr="0 Close_up_of_comet_67P avril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6959" r="6959"/>
          <a:stretch>
            <a:fillRect/>
          </a:stretch>
        </p:blipFill>
        <p:spPr>
          <a:xfrm>
            <a:off x="285750" y="214313"/>
            <a:ext cx="8501063" cy="61722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 descr="0 Rosetta_comet_observed_with_Very_Large_Telescope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>
          <a:xfrm>
            <a:off x="285750" y="214313"/>
            <a:ext cx="8501063" cy="6172200"/>
          </a:xfrm>
        </p:spPr>
      </p:pic>
      <p:sp>
        <p:nvSpPr>
          <p:cNvPr id="7" name="ZoneTexte 6"/>
          <p:cNvSpPr txBox="1"/>
          <p:nvPr/>
        </p:nvSpPr>
        <p:spPr>
          <a:xfrm>
            <a:off x="1000100" y="428604"/>
            <a:ext cx="70723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4000" smtClean="0"/>
              <a:t>Comète 67P </a:t>
            </a:r>
          </a:p>
          <a:p>
            <a:pPr algn="ctr"/>
            <a:r>
              <a:rPr sz="4000" smtClean="0"/>
              <a:t>Churyumov Gerasimenko</a:t>
            </a:r>
            <a:endParaRPr lang="fr-FR" sz="4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hlinkClick r:id="rId2" tooltip="Comment se rapprocher d'une comete ?"/>
          </p:cNvPr>
          <p:cNvSpPr/>
          <p:nvPr/>
        </p:nvSpPr>
        <p:spPr>
          <a:xfrm>
            <a:off x="1785918" y="1285860"/>
            <a:ext cx="5715040" cy="3643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4400" smtClean="0"/>
              <a:t>Comment rattraper cette comète dans l'espace ?</a:t>
            </a:r>
            <a:endParaRPr lang="fr-FR" sz="4400" dirty="0"/>
          </a:p>
        </p:txBody>
      </p:sp>
      <p:sp>
        <p:nvSpPr>
          <p:cNvPr id="5" name="ZoneTexte 4"/>
          <p:cNvSpPr txBox="1"/>
          <p:nvPr/>
        </p:nvSpPr>
        <p:spPr>
          <a:xfrm>
            <a:off x="2143108" y="5429264"/>
            <a:ext cx="5429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400" smtClean="0">
                <a:hlinkClick r:id="rId2"/>
              </a:rPr>
              <a:t>http://sci.esa.int/where_is_rosetta/</a:t>
            </a:r>
            <a:endParaRPr sz="2400" smtClean="0"/>
          </a:p>
          <a:p>
            <a:endParaRPr lang="fr-FR" sz="2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8" descr="Rosetta_OSIRIS_comet_67P_model.gif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1458" r="11458"/>
          <a:stretch>
            <a:fillRect/>
          </a:stretch>
        </p:blipFill>
        <p:spPr>
          <a:xfrm>
            <a:off x="1571625" y="0"/>
            <a:ext cx="528637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2 Rosetta selfie 50k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8596" y="0"/>
            <a:ext cx="8127977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 descr="1 comet Rosetta 08 2014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597" b="1597"/>
          <a:stretch>
            <a:fillRect/>
          </a:stretch>
        </p:blipFill>
        <p:spPr>
          <a:xfrm>
            <a:off x="285750" y="214313"/>
            <a:ext cx="8501063" cy="6172200"/>
          </a:xfrm>
        </p:spPr>
      </p:pic>
      <p:cxnSp>
        <p:nvCxnSpPr>
          <p:cNvPr id="8" name="Connecteur droit avec flèche 7"/>
          <p:cNvCxnSpPr/>
          <p:nvPr/>
        </p:nvCxnSpPr>
        <p:spPr>
          <a:xfrm>
            <a:off x="2428860" y="571480"/>
            <a:ext cx="3643338" cy="1588"/>
          </a:xfrm>
          <a:prstGeom prst="straightConnector1">
            <a:avLst/>
          </a:prstGeom>
          <a:ln w="28575">
            <a:solidFill>
              <a:schemeClr val="tx1">
                <a:lumMod val="65000"/>
              </a:schemeClr>
            </a:solidFill>
            <a:headEnd type="arrow"/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5357818" y="714356"/>
            <a:ext cx="285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200" smtClean="0"/>
              <a:t>4 km environ</a:t>
            </a:r>
            <a:endParaRPr lang="fr-FR" sz="32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2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 descr="1 Rosetta 08 2014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>
          <a:xfrm>
            <a:off x="142844" y="285728"/>
            <a:ext cx="8792514" cy="6245148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6 Rosetta_OSIRIS_NAC_comet_67P_context_partie3-14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507" y="0"/>
            <a:ext cx="6988985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8" descr="0000 Rosetta_Philae_Artist_Impression.jpg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/>
          <a:srcRect t="825" b="825"/>
          <a:stretch>
            <a:fillRect/>
          </a:stretch>
        </p:blipFill>
        <p:spPr>
          <a:xfrm>
            <a:off x="419100" y="233363"/>
            <a:ext cx="8367713" cy="6172200"/>
          </a:xfrm>
        </p:spPr>
      </p:pic>
      <p:pic>
        <p:nvPicPr>
          <p:cNvPr id="10" name="Image 9" descr="0000 Rosetta_Philae_Artist_Impression_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4348" y="3500438"/>
            <a:ext cx="2643188" cy="2643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Légende encadrée 1 10"/>
          <p:cNvSpPr/>
          <p:nvPr/>
        </p:nvSpPr>
        <p:spPr>
          <a:xfrm>
            <a:off x="2786050" y="500042"/>
            <a:ext cx="1643074" cy="571504"/>
          </a:xfrm>
          <a:prstGeom prst="borderCallout1">
            <a:avLst>
              <a:gd name="adj1" fmla="val 103568"/>
              <a:gd name="adj2" fmla="val 99731"/>
              <a:gd name="adj3" fmla="val 248592"/>
              <a:gd name="adj4" fmla="val 145349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rgbClr val="000000">
                <a:alpha val="8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200" smtClean="0">
                <a:solidFill>
                  <a:schemeClr val="bg1"/>
                </a:solidFill>
              </a:rPr>
              <a:t>Rosetta</a:t>
            </a:r>
            <a:endParaRPr lang="fr-FR" dirty="0"/>
          </a:p>
        </p:txBody>
      </p:sp>
      <p:sp>
        <p:nvSpPr>
          <p:cNvPr id="12" name="Légende encadrée 1 11"/>
          <p:cNvSpPr/>
          <p:nvPr/>
        </p:nvSpPr>
        <p:spPr>
          <a:xfrm>
            <a:off x="6715140" y="4357694"/>
            <a:ext cx="1643074" cy="500066"/>
          </a:xfrm>
          <a:prstGeom prst="borderCallout1">
            <a:avLst>
              <a:gd name="adj1" fmla="val -3681"/>
              <a:gd name="adj2" fmla="val -175"/>
              <a:gd name="adj3" fmla="val -142055"/>
              <a:gd name="adj4" fmla="val -75918"/>
            </a:avLst>
          </a:prstGeom>
          <a:solidFill>
            <a:schemeClr val="tx1"/>
          </a:solidFill>
          <a:ln>
            <a:solidFill>
              <a:srgbClr val="002060"/>
            </a:solidFill>
          </a:ln>
          <a:effectLst>
            <a:outerShdw blurRad="50800" dist="50800" dir="5400000" algn="ctr" rotWithShape="0">
              <a:srgbClr val="000000">
                <a:alpha val="8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200" smtClean="0">
                <a:solidFill>
                  <a:schemeClr val="bg1"/>
                </a:solidFill>
              </a:rPr>
              <a:t>Philae</a:t>
            </a:r>
            <a:endParaRPr lang="fr-FR" dirty="0"/>
          </a:p>
        </p:txBody>
      </p:sp>
      <p:cxnSp>
        <p:nvCxnSpPr>
          <p:cNvPr id="14" name="Connecteur droit 13"/>
          <p:cNvCxnSpPr/>
          <p:nvPr/>
        </p:nvCxnSpPr>
        <p:spPr>
          <a:xfrm rot="10800000" flipV="1">
            <a:off x="3000364" y="4857760"/>
            <a:ext cx="3714776" cy="71436"/>
          </a:xfrm>
          <a:prstGeom prst="line">
            <a:avLst/>
          </a:prstGeom>
          <a:ln w="28575">
            <a:solidFill>
              <a:srgbClr val="0025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8 site-j-comete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2372" r="12372"/>
          <a:stretch>
            <a:fillRect/>
          </a:stretch>
        </p:blipFill>
        <p:spPr/>
      </p:pic>
      <p:sp>
        <p:nvSpPr>
          <p:cNvPr id="9" name="Espace réservé du texte 5"/>
          <p:cNvSpPr>
            <a:spLocks noGrp="1"/>
          </p:cNvSpPr>
          <p:nvPr>
            <p:ph type="body" sz="quarter" idx="11"/>
          </p:nvPr>
        </p:nvSpPr>
        <p:spPr>
          <a:xfrm>
            <a:off x="5286380" y="642918"/>
            <a:ext cx="3505200" cy="1571636"/>
          </a:xfrm>
        </p:spPr>
        <p:txBody>
          <a:bodyPr/>
          <a:lstStyle/>
          <a:p>
            <a:pPr algn="ctr"/>
            <a:r>
              <a:rPr sz="4000" smtClean="0"/>
              <a:t>Le site d'atterrissage de Philae</a:t>
            </a:r>
            <a:endParaRPr lang="fr-FR" sz="4000" dirty="0"/>
          </a:p>
        </p:txBody>
      </p:sp>
      <p:sp>
        <p:nvSpPr>
          <p:cNvPr id="10" name="Espace réservé du texte 5"/>
          <p:cNvSpPr txBox="1">
            <a:spLocks/>
          </p:cNvSpPr>
          <p:nvPr/>
        </p:nvSpPr>
        <p:spPr>
          <a:xfrm>
            <a:off x="5429256" y="4143380"/>
            <a:ext cx="3505200" cy="1571636"/>
          </a:xfrm>
          <a:prstGeom prst="rect">
            <a:avLst/>
          </a:prstGeom>
        </p:spPr>
        <p:txBody>
          <a:bodyPr tIns="91440" bIns="9144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Atterrissage prévue 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4000" kern="0" smtClean="0"/>
              <a:t>12 novembre prochain</a:t>
            </a:r>
            <a:endParaRPr kumimoji="0" lang="fr-FR" sz="40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/>
          <p:cNvSpPr/>
          <p:nvPr/>
        </p:nvSpPr>
        <p:spPr>
          <a:xfrm>
            <a:off x="1785918" y="1500174"/>
            <a:ext cx="5715040" cy="36433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sz="4400" smtClean="0">
                <a:solidFill>
                  <a:schemeClr val="tx1"/>
                </a:solidFill>
                <a:hlinkClick r:id="rId2"/>
              </a:rPr>
              <a:t>Comment se poser sur la comète et pour faire quoi ?</a:t>
            </a:r>
            <a:endParaRPr lang="fr-FR" sz="4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omet Rosetta 26 09 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9985"/>
            <a:ext cx="9144000" cy="611803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ESA_Rosetta_NAVCAM_14092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40" y="81908"/>
            <a:ext cx="7903807" cy="671514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ratère sur Comete 29 09 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3017"/>
            <a:ext cx="9144000" cy="383196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omet-degaz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19" y="86835"/>
            <a:ext cx="7034827" cy="5485305"/>
          </a:xfrm>
          <a:prstGeom prst="rect">
            <a:avLst/>
          </a:prstGeom>
        </p:spPr>
      </p:pic>
      <p:sp>
        <p:nvSpPr>
          <p:cNvPr id="7" name="Légende à une bordure 1 6"/>
          <p:cNvSpPr/>
          <p:nvPr/>
        </p:nvSpPr>
        <p:spPr>
          <a:xfrm>
            <a:off x="5643570" y="5715016"/>
            <a:ext cx="2786082" cy="642942"/>
          </a:xfrm>
          <a:prstGeom prst="accentCallout1">
            <a:avLst>
              <a:gd name="adj1" fmla="val 25497"/>
              <a:gd name="adj2" fmla="val -90"/>
              <a:gd name="adj3" fmla="val -220135"/>
              <a:gd name="adj4" fmla="val -5123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dirty="0" smtClean="0"/>
              <a:t>J</a:t>
            </a:r>
            <a:r>
              <a:rPr sz="3600" smtClean="0"/>
              <a:t>ets de gaz</a:t>
            </a:r>
            <a:endParaRPr lang="fr-FR" sz="3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omet_detail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" y="857"/>
            <a:ext cx="9142858" cy="6857143"/>
          </a:xfrm>
          <a:prstGeom prst="rect">
            <a:avLst/>
          </a:prstGeom>
        </p:spPr>
      </p:pic>
      <p:pic>
        <p:nvPicPr>
          <p:cNvPr id="5" name="Image 4" descr="Boulder_Cheops.jpg"/>
          <p:cNvPicPr>
            <a:picLocks noChangeAspect="1"/>
          </p:cNvPicPr>
          <p:nvPr/>
        </p:nvPicPr>
        <p:blipFill>
          <a:blip r:embed="rId3"/>
          <a:srcRect l="28125" b="26500"/>
          <a:stretch>
            <a:fillRect/>
          </a:stretch>
        </p:blipFill>
        <p:spPr>
          <a:xfrm>
            <a:off x="5643570" y="4429132"/>
            <a:ext cx="3286116" cy="228601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4 Rosetta_Osiris2_128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57158" y="0"/>
            <a:ext cx="8501122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targasamsung\Dropbox\9 Rosetta Comete\comete surexposée pour visualiser jets de gaz.jpg"/>
          <p:cNvPicPr>
            <a:picLocks noChangeAspect="1" noChangeArrowheads="1"/>
          </p:cNvPicPr>
          <p:nvPr/>
        </p:nvPicPr>
        <p:blipFill>
          <a:blip r:embed="rId2"/>
          <a:srcRect l="6618" t="8823"/>
          <a:stretch>
            <a:fillRect/>
          </a:stretch>
        </p:blipFill>
        <p:spPr bwMode="auto">
          <a:xfrm>
            <a:off x="0" y="0"/>
            <a:ext cx="6780072" cy="6619942"/>
          </a:xfrm>
          <a:prstGeom prst="rect">
            <a:avLst/>
          </a:prstGeom>
          <a:noFill/>
        </p:spPr>
      </p:pic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5500694" y="1071546"/>
            <a:ext cx="3429024" cy="2352668"/>
          </a:xfrm>
        </p:spPr>
        <p:txBody>
          <a:bodyPr/>
          <a:lstStyle/>
          <a:p>
            <a:r>
              <a:rPr sz="2800" smtClean="0"/>
              <a:t>Cette photo de la comète a été surexposée pour visualiser les jets de gaz</a:t>
            </a:r>
            <a:endParaRPr lang="fr-FR" sz="2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Comet 26_October 9km NavCam 1250m par 1300m.jp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>
          <a:xfrm>
            <a:off x="9566" y="233363"/>
            <a:ext cx="9134434" cy="6624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ce réservé pour une image  12" descr="0000 Rosetta et Philae 2004.jpg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14414" y="285728"/>
            <a:ext cx="6429375" cy="6215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Légende encadrée 1 13"/>
          <p:cNvSpPr/>
          <p:nvPr/>
        </p:nvSpPr>
        <p:spPr>
          <a:xfrm>
            <a:off x="571472" y="714356"/>
            <a:ext cx="1643074" cy="785818"/>
          </a:xfrm>
          <a:prstGeom prst="borderCallout1">
            <a:avLst>
              <a:gd name="adj1" fmla="val 100064"/>
              <a:gd name="adj2" fmla="val 102414"/>
              <a:gd name="adj3" fmla="val 97881"/>
              <a:gd name="adj4" fmla="val 158759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rgbClr val="000000">
                <a:alpha val="8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200" smtClean="0">
                <a:solidFill>
                  <a:schemeClr val="bg1"/>
                </a:solidFill>
              </a:rPr>
              <a:t>Rosetta</a:t>
            </a:r>
            <a:endParaRPr lang="fr-FR" dirty="0"/>
          </a:p>
        </p:txBody>
      </p:sp>
      <p:sp>
        <p:nvSpPr>
          <p:cNvPr id="15" name="Légende encadrée 1 14"/>
          <p:cNvSpPr/>
          <p:nvPr/>
        </p:nvSpPr>
        <p:spPr>
          <a:xfrm>
            <a:off x="7143768" y="2786058"/>
            <a:ext cx="1643074" cy="785818"/>
          </a:xfrm>
          <a:prstGeom prst="borderCallout1">
            <a:avLst>
              <a:gd name="adj1" fmla="val -3681"/>
              <a:gd name="adj2" fmla="val -175"/>
              <a:gd name="adj3" fmla="val -91384"/>
              <a:gd name="adj4" fmla="val -68542"/>
            </a:avLst>
          </a:prstGeom>
          <a:solidFill>
            <a:schemeClr val="tx1"/>
          </a:solidFill>
          <a:ln>
            <a:solidFill>
              <a:srgbClr val="002060"/>
            </a:solidFill>
          </a:ln>
          <a:effectLst>
            <a:outerShdw blurRad="50800" dist="50800" dir="5400000" algn="ctr" rotWithShape="0">
              <a:srgbClr val="000000">
                <a:alpha val="8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200" smtClean="0">
                <a:solidFill>
                  <a:schemeClr val="bg1"/>
                </a:solidFill>
              </a:rPr>
              <a:t>Philae</a:t>
            </a:r>
            <a:endParaRPr lang="fr-F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 descr="Rosetta_NAVCAM caillou 12m Bus.jp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 descr="Comete 67P 04 11.jp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297459" cy="6858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targasamsung\Dropbox\9 Rosetta Comete\ESA_Rosetta_Philae_07 10 1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0"/>
            <a:ext cx="7572428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 descr="Rosetta_NAVCAM 10 2014.jp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754" t="8933" r="9754" b="204"/>
          <a:stretch>
            <a:fillRect/>
          </a:stretch>
        </p:blipFill>
        <p:spPr>
          <a:xfrm>
            <a:off x="1745589" y="26080"/>
            <a:ext cx="5652823" cy="683192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 descr="15571168737_3627a46d07_b.jp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>
          <a:xfrm>
            <a:off x="1994053" y="0"/>
            <a:ext cx="5155895" cy="6858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571472" y="4500570"/>
            <a:ext cx="8215370" cy="2000264"/>
          </a:xfrm>
        </p:spPr>
        <p:txBody>
          <a:bodyPr/>
          <a:lstStyle/>
          <a:p>
            <a:pPr lvl="0" algn="ctr">
              <a:defRPr/>
            </a:pPr>
            <a:endParaRPr sz="3600" smtClean="0"/>
          </a:p>
          <a:p>
            <a:pPr algn="ctr"/>
            <a:endParaRPr lang="fr-FR" dirty="0"/>
          </a:p>
        </p:txBody>
      </p:sp>
      <p:sp>
        <p:nvSpPr>
          <p:cNvPr id="4" name="Espace réservé du texte 2"/>
          <p:cNvSpPr txBox="1">
            <a:spLocks/>
          </p:cNvSpPr>
          <p:nvPr/>
        </p:nvSpPr>
        <p:spPr>
          <a:xfrm>
            <a:off x="714348" y="428604"/>
            <a:ext cx="7643866" cy="1428760"/>
          </a:xfrm>
          <a:prstGeom prst="rect">
            <a:avLst/>
          </a:prstGeom>
        </p:spPr>
        <p:txBody>
          <a:bodyPr tIns="91440" bIns="91440" anchor="b" anchorCtr="0">
            <a:noAutofit/>
          </a:bodyPr>
          <a:lstStyle/>
          <a:p>
            <a:pPr lvl="0" algn="ctr">
              <a:spcBef>
                <a:spcPct val="20000"/>
              </a:spcBef>
            </a:pPr>
            <a:endParaRPr kumimoji="0" sz="2800" b="0" i="0" u="none" strike="noStrike" kern="0" cap="none" spc="0" normalizeH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 algn="ctr">
              <a:spcBef>
                <a:spcPct val="20000"/>
              </a:spcBef>
            </a:pPr>
            <a:r>
              <a:rPr kumimoji="0" lang="fr-FR" sz="2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6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fr-FR" sz="6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Espace réservé du texte 2"/>
          <p:cNvSpPr txBox="1">
            <a:spLocks/>
          </p:cNvSpPr>
          <p:nvPr/>
        </p:nvSpPr>
        <p:spPr>
          <a:xfrm>
            <a:off x="214282" y="357166"/>
            <a:ext cx="3214710" cy="2643206"/>
          </a:xfrm>
          <a:prstGeom prst="rect">
            <a:avLst/>
          </a:prstGeom>
        </p:spPr>
        <p:txBody>
          <a:bodyPr tIns="91440" bIns="9144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Largage </a:t>
            </a:r>
            <a:r>
              <a:rPr kumimoji="0" lang="fr-FR" sz="4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 Philae </a:t>
            </a:r>
            <a:r>
              <a:rPr kumimoji="0" lang="fr-FR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 12/11/2014</a:t>
            </a:r>
            <a:endParaRPr kumimoji="0" lang="fr-FR" sz="4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Image 5" descr="separation confirmed.jpg"/>
          <p:cNvPicPr>
            <a:picLocks noChangeAspect="1"/>
          </p:cNvPicPr>
          <p:nvPr/>
        </p:nvPicPr>
        <p:blipFill>
          <a:blip r:embed="rId2"/>
          <a:srcRect l="1321" t="4418" r="2498" b="2798"/>
          <a:stretch>
            <a:fillRect/>
          </a:stretch>
        </p:blipFill>
        <p:spPr>
          <a:xfrm>
            <a:off x="3500430" y="357166"/>
            <a:ext cx="5643570" cy="3078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 descr="proxy.jpg"/>
          <p:cNvPicPr>
            <a:picLocks noChangeAspect="1"/>
          </p:cNvPicPr>
          <p:nvPr/>
        </p:nvPicPr>
        <p:blipFill>
          <a:blip r:embed="rId3"/>
          <a:srcRect r="4688"/>
          <a:stretch>
            <a:fillRect/>
          </a:stretch>
        </p:blipFill>
        <p:spPr>
          <a:xfrm>
            <a:off x="1571604" y="3429000"/>
            <a:ext cx="5282043" cy="3429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500034" y="428604"/>
            <a:ext cx="8220108" cy="1852602"/>
          </a:xfrm>
        </p:spPr>
        <p:txBody>
          <a:bodyPr/>
          <a:lstStyle/>
          <a:p>
            <a:r>
              <a:rPr sz="3600" smtClean="0"/>
              <a:t>Le laboratoire Philae photographié par Rosetta quelques instants après son largage</a:t>
            </a:r>
            <a:endParaRPr lang="fr-FR" sz="3600" dirty="0"/>
          </a:p>
        </p:txBody>
      </p:sp>
      <p:pic>
        <p:nvPicPr>
          <p:cNvPr id="6" name="Espace réservé pour une image  5" descr="philae descent vue par Rosetta.jp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607" b="2607"/>
          <a:stretch>
            <a:fillRect/>
          </a:stretch>
        </p:blipFill>
        <p:spPr>
          <a:xfrm>
            <a:off x="0" y="2500306"/>
            <a:ext cx="9144000" cy="4143375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 descr="ROLIS Image descente de Philae3 km 12 11 2014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5155895" cy="6858000"/>
          </a:xfrm>
        </p:spPr>
      </p:pic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5429256" y="785794"/>
            <a:ext cx="3505200" cy="3357586"/>
          </a:xfrm>
        </p:spPr>
        <p:txBody>
          <a:bodyPr/>
          <a:lstStyle/>
          <a:p>
            <a:r>
              <a:rPr lang="fr-FR" sz="3600" dirty="0" smtClean="0"/>
              <a:t>P</a:t>
            </a:r>
            <a:r>
              <a:rPr sz="3600" smtClean="0"/>
              <a:t>hoto prise par une camera de Philae lors de son approche de la comète à 3 km d'altitude</a:t>
            </a:r>
            <a:endParaRPr lang="fr-FR" sz="3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 descr="premier point atterrissage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410" r="12410"/>
          <a:stretch>
            <a:fillRect/>
          </a:stretch>
        </p:blipFill>
        <p:spPr>
          <a:xfrm>
            <a:off x="285720" y="12700"/>
            <a:ext cx="5146347" cy="6845300"/>
          </a:xfrm>
        </p:spPr>
      </p:pic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5572132" y="2643182"/>
            <a:ext cx="3357554" cy="1285884"/>
          </a:xfrm>
        </p:spPr>
        <p:txBody>
          <a:bodyPr/>
          <a:lstStyle/>
          <a:p>
            <a:pPr algn="ctr"/>
            <a:r>
              <a:rPr sz="3600" smtClean="0"/>
              <a:t>Premier site d'atterrissage</a:t>
            </a:r>
            <a:endParaRPr lang="fr-FR" sz="3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ctargasamsung\Dropbox\9 Rosetta Comete\Navcam-Osiris-Rosetta-zone-Philae1.png"/>
          <p:cNvPicPr>
            <a:picLocks noChangeAspect="1" noChangeArrowheads="1"/>
          </p:cNvPicPr>
          <p:nvPr/>
        </p:nvPicPr>
        <p:blipFill>
          <a:blip r:embed="rId2"/>
          <a:srcRect b="22890"/>
          <a:stretch>
            <a:fillRect/>
          </a:stretch>
        </p:blipFill>
        <p:spPr bwMode="auto">
          <a:xfrm>
            <a:off x="107903" y="1"/>
            <a:ext cx="8928194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Systeme_solaire dessins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>
          <a:xfrm>
            <a:off x="285720" y="357166"/>
            <a:ext cx="8501063" cy="61722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Navcam-Osiris-Rosetta-zone-Philae2.png"/>
          <p:cNvPicPr>
            <a:picLocks noChangeAspect="1"/>
          </p:cNvPicPr>
          <p:nvPr/>
        </p:nvPicPr>
        <p:blipFill>
          <a:blip r:embed="rId2"/>
          <a:srcRect t="14583" b="4166"/>
          <a:stretch>
            <a:fillRect/>
          </a:stretch>
        </p:blipFill>
        <p:spPr>
          <a:xfrm>
            <a:off x="715011" y="0"/>
            <a:ext cx="7713978" cy="684020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avcam-Osiris-Rosetta-zone-Philae3.png"/>
          <p:cNvPicPr>
            <a:picLocks noChangeAspect="1"/>
          </p:cNvPicPr>
          <p:nvPr/>
        </p:nvPicPr>
        <p:blipFill>
          <a:blip r:embed="rId2"/>
          <a:srcRect l="6048" r="4949" b="9375"/>
          <a:stretch>
            <a:fillRect/>
          </a:stretch>
        </p:blipFill>
        <p:spPr>
          <a:xfrm>
            <a:off x="1379471" y="0"/>
            <a:ext cx="6385059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avcam-Osiris-Rosetta-zone-Philae4.png"/>
          <p:cNvPicPr>
            <a:picLocks noChangeAspect="1"/>
          </p:cNvPicPr>
          <p:nvPr/>
        </p:nvPicPr>
        <p:blipFill>
          <a:blip r:embed="rId2"/>
          <a:srcRect l="4669" t="9744" r="4669" b="1694"/>
          <a:stretch>
            <a:fillRect/>
          </a:stretch>
        </p:blipFill>
        <p:spPr>
          <a:xfrm>
            <a:off x="-17350" y="785794"/>
            <a:ext cx="9178700" cy="571504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1321571" y="142852"/>
            <a:ext cx="6500858" cy="685784"/>
          </a:xfrm>
        </p:spPr>
        <p:txBody>
          <a:bodyPr/>
          <a:lstStyle/>
          <a:p>
            <a:pPr algn="ctr"/>
            <a:r>
              <a:rPr lang="fr-FR" sz="3600" dirty="0" smtClean="0"/>
              <a:t>A</a:t>
            </a:r>
            <a:r>
              <a:rPr sz="3600" smtClean="0"/>
              <a:t>tterrissage précis mais </a:t>
            </a:r>
            <a:r>
              <a:rPr lang="fr-FR" sz="3600" dirty="0" smtClean="0"/>
              <a:t>…</a:t>
            </a:r>
            <a:endParaRPr lang="fr-FR" sz="3600" dirty="0"/>
          </a:p>
        </p:txBody>
      </p:sp>
      <p:pic>
        <p:nvPicPr>
          <p:cNvPr id="4" name="Image 3" descr="Philae touchdown.jpg"/>
          <p:cNvPicPr>
            <a:picLocks noChangeAspect="1"/>
          </p:cNvPicPr>
          <p:nvPr/>
        </p:nvPicPr>
        <p:blipFill>
          <a:blip r:embed="rId2"/>
          <a:srcRect l="6087" t="1961" r="19887" b="13725"/>
          <a:stretch>
            <a:fillRect/>
          </a:stretch>
        </p:blipFill>
        <p:spPr>
          <a:xfrm>
            <a:off x="1285852" y="857232"/>
            <a:ext cx="6289866" cy="4036780"/>
          </a:xfrm>
          <a:prstGeom prst="rect">
            <a:avLst/>
          </a:prstGeom>
        </p:spPr>
      </p:pic>
      <p:sp>
        <p:nvSpPr>
          <p:cNvPr id="5" name="Espace réservé du texte 2"/>
          <p:cNvSpPr txBox="1">
            <a:spLocks/>
          </p:cNvSpPr>
          <p:nvPr/>
        </p:nvSpPr>
        <p:spPr>
          <a:xfrm>
            <a:off x="107141" y="5357826"/>
            <a:ext cx="8929718" cy="1214446"/>
          </a:xfrm>
          <a:prstGeom prst="rect">
            <a:avLst/>
          </a:prstGeom>
        </p:spPr>
        <p:txBody>
          <a:bodyPr tIns="91440" bIns="9144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à cause du mauvais fonctionnement des</a:t>
            </a:r>
            <a:r>
              <a:rPr kumimoji="0" lang="fr-FR" sz="3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 dispositifs d’accroche à la comète, </a:t>
            </a:r>
            <a:endParaRPr kumimoji="0" lang="fr-FR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Image 5" descr="how_philae_lands_on_the_comet_zoom945.jpg"/>
          <p:cNvPicPr>
            <a:picLocks noChangeAspect="1"/>
          </p:cNvPicPr>
          <p:nvPr/>
        </p:nvPicPr>
        <p:blipFill>
          <a:blip r:embed="rId3"/>
          <a:srcRect l="2380" t="3202" r="3174" b="19212"/>
          <a:stretch>
            <a:fillRect/>
          </a:stretch>
        </p:blipFill>
        <p:spPr>
          <a:xfrm>
            <a:off x="321439" y="785794"/>
            <a:ext cx="8501122" cy="4500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/>
          <p:cNvSpPr>
            <a:spLocks noGrp="1"/>
          </p:cNvSpPr>
          <p:nvPr>
            <p:ph type="pic" sz="quarter" idx="10"/>
          </p:nvPr>
        </p:nvSpPr>
        <p:spPr>
          <a:xfrm>
            <a:off x="2285984" y="2143116"/>
            <a:ext cx="4572032" cy="2571768"/>
          </a:xfrm>
        </p:spPr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428580" y="5000636"/>
            <a:ext cx="8286840" cy="1214446"/>
          </a:xfrm>
        </p:spPr>
        <p:txBody>
          <a:bodyPr/>
          <a:lstStyle/>
          <a:p>
            <a:pPr algn="ctr"/>
            <a:r>
              <a:rPr sz="3600" smtClean="0"/>
              <a:t>puis a plané avant de se retrouver à l'ombre contre une paroi.</a:t>
            </a:r>
            <a:endParaRPr lang="fr-FR" sz="3600" dirty="0"/>
          </a:p>
        </p:txBody>
      </p:sp>
      <p:pic>
        <p:nvPicPr>
          <p:cNvPr id="1026" name="Picture 2" descr="C:\Users\pctargasamsung\Dropbox\9 Rosetta Comete\trace du premier rebond de Phila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9965" y="2143116"/>
            <a:ext cx="4564071" cy="2555880"/>
          </a:xfrm>
          <a:prstGeom prst="rect">
            <a:avLst/>
          </a:prstGeom>
          <a:noFill/>
        </p:spPr>
      </p:pic>
      <p:sp>
        <p:nvSpPr>
          <p:cNvPr id="5" name="Espace réservé du texte 2"/>
          <p:cNvSpPr txBox="1">
            <a:spLocks/>
          </p:cNvSpPr>
          <p:nvPr/>
        </p:nvSpPr>
        <p:spPr>
          <a:xfrm>
            <a:off x="821505" y="1142984"/>
            <a:ext cx="7500990" cy="714380"/>
          </a:xfrm>
          <a:prstGeom prst="rect">
            <a:avLst/>
          </a:prstGeom>
        </p:spPr>
        <p:txBody>
          <a:bodyPr tIns="91440" bIns="9144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kern="0" dirty="0" smtClean="0"/>
              <a:t>… a</a:t>
            </a:r>
            <a:r>
              <a:rPr sz="3600" kern="0" smtClean="0"/>
              <a:t>près le premier impact,</a:t>
            </a:r>
          </a:p>
          <a:p>
            <a:pPr lvl="0" algn="ctr">
              <a:spcBef>
                <a:spcPct val="20000"/>
              </a:spcBef>
              <a:defRPr/>
            </a:pPr>
            <a:r>
              <a:rPr sz="3600" smtClean="0"/>
              <a:t>Philae a rebondi à 2 reprises,</a:t>
            </a:r>
            <a:endParaRPr kumimoji="0" lang="fr-FR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 descr="C:\Users\pctargasamsung\Dropbox\9 Rosetta Comete\trace du premier rebond de Phila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9965" y="2143116"/>
            <a:ext cx="4564071" cy="255588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 descr="philae-rosetta rebond LCI.jp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6957" b="4874"/>
          <a:stretch>
            <a:fillRect/>
          </a:stretch>
        </p:blipFill>
        <p:spPr>
          <a:xfrm>
            <a:off x="1083613" y="0"/>
            <a:ext cx="6976775" cy="6858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rebond Philae science et aveni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57" y="0"/>
            <a:ext cx="7859486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remiere photo sur la come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12276"/>
            <a:ext cx="9144000" cy="5345724"/>
          </a:xfrm>
          <a:prstGeom prst="rect">
            <a:avLst/>
          </a:prstGeom>
        </p:spPr>
      </p:pic>
      <p:sp>
        <p:nvSpPr>
          <p:cNvPr id="5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285720" y="142852"/>
            <a:ext cx="8572560" cy="1214446"/>
          </a:xfrm>
        </p:spPr>
        <p:txBody>
          <a:bodyPr/>
          <a:lstStyle/>
          <a:p>
            <a:pPr algn="ctr"/>
            <a:r>
              <a:rPr lang="fr-FR" sz="3600" dirty="0" smtClean="0"/>
              <a:t>La première photo de l’Histoire prise à la surface d’une comète !</a:t>
            </a:r>
            <a:endParaRPr lang="fr-FR" sz="3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357158" y="285728"/>
            <a:ext cx="8286808" cy="757222"/>
          </a:xfrm>
        </p:spPr>
        <p:txBody>
          <a:bodyPr/>
          <a:lstStyle/>
          <a:p>
            <a:pPr algn="ctr"/>
            <a:r>
              <a:rPr sz="3600" smtClean="0"/>
              <a:t>Philae et ses 10 instruments</a:t>
            </a:r>
            <a:endParaRPr lang="fr-FR" sz="3600" dirty="0"/>
          </a:p>
        </p:txBody>
      </p:sp>
      <p:pic>
        <p:nvPicPr>
          <p:cNvPr id="6" name="Espace réservé pour une image  5" descr="Philae avec tout ces instruments.jp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67" r="211"/>
          <a:stretch>
            <a:fillRect/>
          </a:stretch>
        </p:blipFill>
        <p:spPr>
          <a:xfrm>
            <a:off x="17803" y="1357298"/>
            <a:ext cx="9126197" cy="5214952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428596" y="3786190"/>
            <a:ext cx="8286808" cy="1643074"/>
          </a:xfrm>
        </p:spPr>
        <p:txBody>
          <a:bodyPr/>
          <a:lstStyle/>
          <a:p>
            <a:pPr marL="266700" indent="-266700">
              <a:buFontTx/>
              <a:buChar char="-"/>
            </a:pPr>
            <a:r>
              <a:rPr sz="3600" kern="1200" smtClean="0"/>
              <a:t>Les scientifiques ont essayé de faire tourner le robot pour qu’il s’oriente mieux vers le Soleil,</a:t>
            </a:r>
            <a:endParaRPr sz="3600"/>
          </a:p>
        </p:txBody>
      </p:sp>
      <p:sp>
        <p:nvSpPr>
          <p:cNvPr id="5" name="Espace réservé du texte 2"/>
          <p:cNvSpPr txBox="1">
            <a:spLocks/>
          </p:cNvSpPr>
          <p:nvPr/>
        </p:nvSpPr>
        <p:spPr>
          <a:xfrm>
            <a:off x="428596" y="1571612"/>
            <a:ext cx="8286808" cy="1857388"/>
          </a:xfrm>
          <a:prstGeom prst="rect">
            <a:avLst/>
          </a:prstGeom>
        </p:spPr>
        <p:txBody>
          <a:bodyPr tIns="91440" bIns="91440" anchor="b" anchorCtr="0">
            <a:noAutofit/>
          </a:bodyPr>
          <a:lstStyle/>
          <a:p>
            <a:pPr marL="266700" lvl="0" indent="-266700">
              <a:spcBef>
                <a:spcPct val="20000"/>
              </a:spcBef>
              <a:buFontTx/>
              <a:buChar char="-"/>
            </a:pPr>
            <a:r>
              <a:rPr sz="3600" smtClean="0"/>
              <a:t>Le module Philae a realisé un forage pour analyser la surface du sol. </a:t>
            </a:r>
          </a:p>
          <a:p>
            <a:pPr marL="266700" lvl="0" indent="-266700">
              <a:spcBef>
                <a:spcPct val="20000"/>
              </a:spcBef>
            </a:pPr>
            <a:r>
              <a:rPr sz="3600" smtClean="0"/>
              <a:t>	Ce forage n'a pas été concluant. </a:t>
            </a:r>
            <a:endParaRPr kumimoji="0" lang="fr-FR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Espace réservé du texte 2"/>
          <p:cNvSpPr txBox="1">
            <a:spLocks/>
          </p:cNvSpPr>
          <p:nvPr/>
        </p:nvSpPr>
        <p:spPr>
          <a:xfrm>
            <a:off x="428596" y="357166"/>
            <a:ext cx="8286808" cy="714380"/>
          </a:xfrm>
          <a:prstGeom prst="rect">
            <a:avLst/>
          </a:prstGeom>
        </p:spPr>
        <p:txBody>
          <a:bodyPr tIns="91440" bIns="9144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Les actualités concernant Philae</a:t>
            </a:r>
            <a:endParaRPr kumimoji="0" lang="fr-FR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allAtOnce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système solaire école.jpg"/>
          <p:cNvPicPr>
            <a:picLocks noChangeAspect="1"/>
          </p:cNvPicPr>
          <p:nvPr/>
        </p:nvPicPr>
        <p:blipFill>
          <a:blip r:embed="rId2"/>
          <a:srcRect l="1308" t="3125" r="2210" b="2083"/>
          <a:stretch>
            <a:fillRect/>
          </a:stretch>
        </p:blipFill>
        <p:spPr>
          <a:xfrm>
            <a:off x="500034" y="0"/>
            <a:ext cx="8063802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428596" y="1071546"/>
            <a:ext cx="8286808" cy="1928826"/>
          </a:xfrm>
        </p:spPr>
        <p:txBody>
          <a:bodyPr/>
          <a:lstStyle/>
          <a:p>
            <a:endParaRPr sz="3600" smtClean="0"/>
          </a:p>
          <a:p>
            <a:pPr marL="266700" indent="-266700"/>
            <a:r>
              <a:rPr sz="3600" smtClean="0"/>
              <a:t>- La batterie de Philae est déchargée et il ne </a:t>
            </a:r>
            <a:r>
              <a:rPr sz="3600" smtClean="0"/>
              <a:t>peut </a:t>
            </a:r>
            <a:r>
              <a:rPr sz="3600" smtClean="0"/>
              <a:t>compter que sur </a:t>
            </a:r>
            <a:r>
              <a:rPr sz="3600" smtClean="0"/>
              <a:t>l'énergie </a:t>
            </a:r>
            <a:r>
              <a:rPr sz="3600" smtClean="0"/>
              <a:t>solaire pour la recharger.</a:t>
            </a:r>
            <a:endParaRPr sz="3600"/>
          </a:p>
        </p:txBody>
      </p:sp>
      <p:sp>
        <p:nvSpPr>
          <p:cNvPr id="6" name="Espace réservé du texte 2"/>
          <p:cNvSpPr txBox="1">
            <a:spLocks/>
          </p:cNvSpPr>
          <p:nvPr/>
        </p:nvSpPr>
        <p:spPr>
          <a:xfrm>
            <a:off x="428596" y="4000504"/>
            <a:ext cx="8286808" cy="1928826"/>
          </a:xfrm>
          <a:prstGeom prst="rect">
            <a:avLst/>
          </a:prstGeom>
        </p:spPr>
        <p:txBody>
          <a:bodyPr tIns="91440" bIns="9144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Philae est </a:t>
            </a:r>
            <a:r>
              <a:rPr kumimoji="0" lang="fr-FR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entré</a:t>
            </a:r>
            <a:r>
              <a:rPr kumimoji="0" lang="fr-FR" sz="3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3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 contact avec Rosetta a plusieurs reprises mais de manière intermittente. Le dernier contact date du 09 juillet 2015.</a:t>
            </a:r>
            <a:endParaRPr kumimoji="0" lang="fr-FR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2"/>
          <p:cNvSpPr txBox="1">
            <a:spLocks/>
          </p:cNvSpPr>
          <p:nvPr/>
        </p:nvSpPr>
        <p:spPr>
          <a:xfrm>
            <a:off x="428596" y="285728"/>
            <a:ext cx="8286808" cy="5929354"/>
          </a:xfrm>
          <a:prstGeom prst="rect">
            <a:avLst/>
          </a:prstGeom>
        </p:spPr>
        <p:txBody>
          <a:bodyPr tIns="91440" bIns="9144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6700" indent="-266700">
              <a:spcBef>
                <a:spcPct val="20000"/>
              </a:spcBef>
              <a:buFontTx/>
              <a:buChar char="-"/>
            </a:pPr>
            <a:r>
              <a:rPr sz="3600" smtClean="0"/>
              <a:t>Les instruments ont </a:t>
            </a:r>
            <a:r>
              <a:rPr sz="3600" smtClean="0"/>
              <a:t>détecté des </a:t>
            </a:r>
            <a:r>
              <a:rPr sz="3600" b="1" smtClean="0"/>
              <a:t>molécules organiques</a:t>
            </a:r>
            <a:r>
              <a:rPr sz="3600" smtClean="0"/>
              <a:t> dans l’atmosphère de la comète :</a:t>
            </a:r>
          </a:p>
          <a:p>
            <a:pPr marL="533400" indent="-266700">
              <a:spcBef>
                <a:spcPct val="20000"/>
              </a:spcBef>
              <a:buFont typeface="Arial" pitchFamily="34" charset="0"/>
              <a:buChar char="•"/>
            </a:pPr>
            <a:r>
              <a:rPr sz="3600" smtClean="0"/>
              <a:t>du monoxyde de carbone (CO), </a:t>
            </a:r>
          </a:p>
          <a:p>
            <a:pPr marL="533400" indent="-266700">
              <a:spcBef>
                <a:spcPct val="20000"/>
              </a:spcBef>
              <a:buFont typeface="Arial" pitchFamily="34" charset="0"/>
              <a:buChar char="•"/>
            </a:pPr>
            <a:r>
              <a:rPr sz="3600" smtClean="0"/>
              <a:t>du dioxyde de carbone (CO</a:t>
            </a:r>
            <a:r>
              <a:rPr sz="3600" baseline="-25000" smtClean="0"/>
              <a:t>2</a:t>
            </a:r>
            <a:r>
              <a:rPr sz="3600" smtClean="0"/>
              <a:t>),</a:t>
            </a:r>
          </a:p>
          <a:p>
            <a:pPr marL="533400" indent="-266700">
              <a:spcBef>
                <a:spcPct val="20000"/>
              </a:spcBef>
              <a:buFont typeface="Arial" pitchFamily="34" charset="0"/>
              <a:buChar char="•"/>
            </a:pPr>
            <a:r>
              <a:rPr sz="3600" smtClean="0"/>
              <a:t> du méthane (CH</a:t>
            </a:r>
            <a:r>
              <a:rPr sz="3600" baseline="-25000" smtClean="0"/>
              <a:t>4</a:t>
            </a:r>
            <a:r>
              <a:rPr sz="3600" smtClean="0"/>
              <a:t>), </a:t>
            </a:r>
          </a:p>
          <a:p>
            <a:pPr marL="533400" indent="-266700">
              <a:spcBef>
                <a:spcPct val="20000"/>
              </a:spcBef>
              <a:buFont typeface="Arial" pitchFamily="34" charset="0"/>
              <a:buChar char="•"/>
            </a:pPr>
            <a:r>
              <a:rPr sz="3600" smtClean="0"/>
              <a:t>du méthanol (CH</a:t>
            </a:r>
            <a:r>
              <a:rPr sz="3600" baseline="-25000" smtClean="0"/>
              <a:t>3</a:t>
            </a:r>
            <a:r>
              <a:rPr sz="3600" smtClean="0"/>
              <a:t>OH) et d’autres comportant notamment du soufre</a:t>
            </a:r>
          </a:p>
          <a:p>
            <a:pPr marL="533400" indent="-266700">
              <a:spcBef>
                <a:spcPct val="20000"/>
              </a:spcBef>
              <a:buFont typeface="Arial" pitchFamily="34" charset="0"/>
              <a:buChar char="•"/>
            </a:pPr>
            <a:r>
              <a:rPr lang="fr-FR" sz="3600" kern="0" dirty="0" smtClean="0"/>
              <a:t>e</a:t>
            </a:r>
            <a:r>
              <a:rPr sz="3600" kern="0" smtClean="0"/>
              <a:t>t de </a:t>
            </a:r>
            <a:r>
              <a:rPr sz="3600" b="1" kern="0" smtClean="0"/>
              <a:t>l'oxygène (</a:t>
            </a:r>
            <a:r>
              <a:rPr sz="3600" b="1" smtClean="0"/>
              <a:t>O</a:t>
            </a:r>
            <a:r>
              <a:rPr sz="3600" b="1" baseline="-25000" smtClean="0"/>
              <a:t>2</a:t>
            </a:r>
            <a:r>
              <a:rPr sz="3600" b="1" kern="0" smtClean="0"/>
              <a:t>) !!!</a:t>
            </a:r>
            <a:endParaRPr kumimoji="0" lang="fr-FR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500034" y="214290"/>
            <a:ext cx="8143932" cy="571528"/>
          </a:xfrm>
        </p:spPr>
        <p:txBody>
          <a:bodyPr/>
          <a:lstStyle/>
          <a:p>
            <a:r>
              <a:rPr sz="3600" smtClean="0"/>
              <a:t>Zone estimée de la position de Philae</a:t>
            </a:r>
            <a:endParaRPr lang="fr-FR" sz="3600" dirty="0"/>
          </a:p>
        </p:txBody>
      </p:sp>
      <p:pic>
        <p:nvPicPr>
          <p:cNvPr id="8" name="Espace réservé pour une image  7" descr="zone probable Philae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158" y="857232"/>
            <a:ext cx="8324407" cy="5857875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357158" y="142852"/>
            <a:ext cx="8286808" cy="571504"/>
          </a:xfrm>
        </p:spPr>
        <p:txBody>
          <a:bodyPr/>
          <a:lstStyle/>
          <a:p>
            <a:pPr algn="ctr"/>
            <a:r>
              <a:rPr sz="3600" smtClean="0"/>
              <a:t>Rosetta et ses 11 instruments</a:t>
            </a:r>
            <a:endParaRPr lang="fr-FR" sz="3600" dirty="0"/>
          </a:p>
        </p:txBody>
      </p:sp>
      <p:pic>
        <p:nvPicPr>
          <p:cNvPr id="5" name="Espace réservé pour une image  4" descr="Rosetta_instruments_white_background_2K.jpg.jpe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485" t="3472" r="2485" b="5092"/>
          <a:stretch>
            <a:fillRect/>
          </a:stretch>
        </p:blipFill>
        <p:spPr>
          <a:xfrm>
            <a:off x="423863" y="785794"/>
            <a:ext cx="8296275" cy="5643602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428596" y="4143380"/>
            <a:ext cx="8286808" cy="1785950"/>
          </a:xfrm>
        </p:spPr>
        <p:txBody>
          <a:bodyPr/>
          <a:lstStyle/>
          <a:p>
            <a:pPr marL="266700" indent="-266700">
              <a:buFontTx/>
              <a:buChar char="-"/>
            </a:pPr>
            <a:r>
              <a:rPr sz="3600" kern="1200" smtClean="0"/>
              <a:t>Rosetta se rapproche actuellement de la comete</a:t>
            </a:r>
            <a:r>
              <a:rPr sz="3600" smtClean="0"/>
              <a:t> et essayera de nouveau de rentrer en contact avec Philae.</a:t>
            </a:r>
            <a:endParaRPr sz="3600"/>
          </a:p>
        </p:txBody>
      </p:sp>
      <p:sp>
        <p:nvSpPr>
          <p:cNvPr id="5" name="Espace réservé du texte 2"/>
          <p:cNvSpPr txBox="1">
            <a:spLocks/>
          </p:cNvSpPr>
          <p:nvPr/>
        </p:nvSpPr>
        <p:spPr>
          <a:xfrm>
            <a:off x="428596" y="2786058"/>
            <a:ext cx="8286808" cy="1285884"/>
          </a:xfrm>
          <a:prstGeom prst="rect">
            <a:avLst/>
          </a:prstGeom>
        </p:spPr>
        <p:txBody>
          <a:bodyPr tIns="91440" bIns="91440" anchor="b" anchorCtr="0">
            <a:noAutofit/>
          </a:bodyPr>
          <a:lstStyle/>
          <a:p>
            <a:pPr marL="266700" lvl="0" indent="-266700">
              <a:spcBef>
                <a:spcPct val="20000"/>
              </a:spcBef>
              <a:buFontTx/>
              <a:buChar char="-"/>
            </a:pPr>
            <a:r>
              <a:rPr sz="3600" smtClean="0"/>
              <a:t>La sonde Rosetta a </a:t>
            </a:r>
            <a:r>
              <a:rPr sz="3600" smtClean="0"/>
              <a:t>réalisé de nombreuses mesures grace à ces </a:t>
            </a:r>
            <a:r>
              <a:rPr sz="3600" smtClean="0"/>
              <a:t>11 instruments (des caméras, des analyseurs de poussières et de particules </a:t>
            </a:r>
            <a:r>
              <a:rPr lang="fr-FR" sz="3600" dirty="0" smtClean="0"/>
              <a:t>…)</a:t>
            </a:r>
            <a:endParaRPr kumimoji="0" lang="fr-FR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Espace réservé du texte 2"/>
          <p:cNvSpPr txBox="1">
            <a:spLocks/>
          </p:cNvSpPr>
          <p:nvPr/>
        </p:nvSpPr>
        <p:spPr>
          <a:xfrm>
            <a:off x="357158" y="285728"/>
            <a:ext cx="8286808" cy="928694"/>
          </a:xfrm>
          <a:prstGeom prst="rect">
            <a:avLst/>
          </a:prstGeom>
        </p:spPr>
        <p:txBody>
          <a:bodyPr tIns="91440" bIns="9144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Les actualités de Rosetta</a:t>
            </a:r>
            <a:endParaRPr kumimoji="0" lang="fr-FR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allAtOnce"/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2"/>
          <p:cNvSpPr txBox="1">
            <a:spLocks/>
          </p:cNvSpPr>
          <p:nvPr/>
        </p:nvSpPr>
        <p:spPr>
          <a:xfrm>
            <a:off x="357158" y="2143116"/>
            <a:ext cx="8286808" cy="1785950"/>
          </a:xfrm>
          <a:prstGeom prst="rect">
            <a:avLst/>
          </a:prstGeom>
        </p:spPr>
        <p:txBody>
          <a:bodyPr tIns="91440" bIns="91440" anchor="b" anchorCtr="0">
            <a:noAutofit/>
          </a:bodyPr>
          <a:lstStyle/>
          <a:p>
            <a:pPr marL="266700" lvl="0" indent="-266700">
              <a:spcBef>
                <a:spcPct val="20000"/>
              </a:spcBef>
              <a:buFontTx/>
              <a:buChar char="-"/>
            </a:pPr>
            <a:r>
              <a:rPr sz="3600" smtClean="0"/>
              <a:t>Rosetta va travailler jusqu'en </a:t>
            </a:r>
            <a:r>
              <a:rPr sz="3600" b="1" smtClean="0"/>
              <a:t>septembre 2016 </a:t>
            </a:r>
            <a:r>
              <a:rPr sz="3600" smtClean="0"/>
              <a:t>et terminera sa mission en </a:t>
            </a:r>
            <a:r>
              <a:rPr sz="3600" b="1" smtClean="0"/>
              <a:t>s'écrasant sur la comète !</a:t>
            </a:r>
            <a:endParaRPr kumimoji="0" lang="fr-FR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Espace réservé du texte 2"/>
          <p:cNvSpPr txBox="1">
            <a:spLocks/>
          </p:cNvSpPr>
          <p:nvPr/>
        </p:nvSpPr>
        <p:spPr>
          <a:xfrm>
            <a:off x="357158" y="500042"/>
            <a:ext cx="8429684" cy="714380"/>
          </a:xfrm>
          <a:prstGeom prst="rect">
            <a:avLst/>
          </a:prstGeom>
        </p:spPr>
        <p:txBody>
          <a:bodyPr tIns="91440" bIns="9144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Les suites de la mission de Rosetta</a:t>
            </a:r>
            <a:endParaRPr kumimoji="0" lang="fr-FR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uite du voyage de Rosetta Phila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8218"/>
            <a:ext cx="8582858" cy="684978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ctargasamsung\Dropbox\9 Rosetta Comete\11 Comet_67P 19 092014 H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693" y="0"/>
            <a:ext cx="8326614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targasamsung\Dropbox\9 Rosetta Comete\comet 67P 20 11 2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0"/>
            <a:ext cx="6858048" cy="685804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ctargasamsung\Dropbox\9 Rosetta Comete\Philae_Rosett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labo prof\Dropbox\9 New Horizons\solarsystem.jpg"/>
          <p:cNvPicPr>
            <a:picLocks noChangeAspect="1" noChangeArrowheads="1"/>
          </p:cNvPicPr>
          <p:nvPr/>
        </p:nvPicPr>
        <p:blipFill>
          <a:blip r:embed="rId3"/>
          <a:srcRect b="28124"/>
          <a:stretch>
            <a:fillRect/>
          </a:stretch>
        </p:blipFill>
        <p:spPr bwMode="auto">
          <a:xfrm>
            <a:off x="0" y="1928802"/>
            <a:ext cx="9144000" cy="328614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142844" y="1785926"/>
            <a:ext cx="8786874" cy="1543040"/>
          </a:xfrm>
        </p:spPr>
        <p:txBody>
          <a:bodyPr/>
          <a:lstStyle/>
          <a:p>
            <a:pPr lvl="0" algn="ctr">
              <a:defRPr/>
            </a:pPr>
            <a:r>
              <a:rPr sz="4000" smtClean="0"/>
              <a:t>Plus d’informations à cette adresse :</a:t>
            </a:r>
          </a:p>
          <a:p>
            <a:pPr lvl="0" algn="ctr"/>
            <a:r>
              <a:rPr sz="4000" smtClean="0">
                <a:hlinkClick r:id="rId2"/>
              </a:rPr>
              <a:t>http://minilien.fr/a0nn5a</a:t>
            </a:r>
            <a:endParaRPr sz="4000" smtClean="0"/>
          </a:p>
        </p:txBody>
      </p:sp>
      <p:sp>
        <p:nvSpPr>
          <p:cNvPr id="4" name="Espace réservé du texte 2"/>
          <p:cNvSpPr txBox="1">
            <a:spLocks/>
          </p:cNvSpPr>
          <p:nvPr/>
        </p:nvSpPr>
        <p:spPr>
          <a:xfrm>
            <a:off x="214282" y="5214950"/>
            <a:ext cx="8501122" cy="714380"/>
          </a:xfrm>
          <a:prstGeom prst="rect">
            <a:avLst/>
          </a:prstGeom>
        </p:spPr>
        <p:txBody>
          <a:bodyPr tIns="91440" bIns="9144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Sources des images : 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/>
              </a:rPr>
              <a:t>CNES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; 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/>
              </a:rPr>
              <a:t>ESA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;  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5"/>
              </a:rPr>
              <a:t>NASA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; 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6"/>
              </a:rPr>
              <a:t>http://substance.etsmtl.ca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928926" y="2143116"/>
            <a:ext cx="30003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9600" smtClean="0"/>
              <a:t>FIN</a:t>
            </a:r>
            <a:endParaRPr lang="fr-FR" sz="9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000ceinture-asteroide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844" y="428604"/>
            <a:ext cx="8834443" cy="5763226"/>
          </a:xfrm>
          <a:prstGeom prst="rect">
            <a:avLst/>
          </a:prstGeom>
        </p:spPr>
      </p:pic>
      <p:sp>
        <p:nvSpPr>
          <p:cNvPr id="9" name="Légende sans bordure 1 8"/>
          <p:cNvSpPr/>
          <p:nvPr/>
        </p:nvSpPr>
        <p:spPr>
          <a:xfrm>
            <a:off x="7358082" y="4714884"/>
            <a:ext cx="642942" cy="500066"/>
          </a:xfrm>
          <a:prstGeom prst="callout1">
            <a:avLst>
              <a:gd name="adj1" fmla="val 32886"/>
              <a:gd name="adj2" fmla="val 1646"/>
              <a:gd name="adj3" fmla="val -145077"/>
              <a:gd name="adj4" fmla="val -12157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sz="4000" smtClean="0"/>
              <a:t>?</a:t>
            </a:r>
            <a:endParaRPr lang="fr-FR" sz="4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 descr="00 comete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597" b="1597"/>
          <a:stretch>
            <a:fillRect/>
          </a:stretch>
        </p:blipFill>
        <p:spPr>
          <a:xfrm>
            <a:off x="285750" y="214313"/>
            <a:ext cx="8501063" cy="61722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halley_giotto_198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4282" y="1071546"/>
            <a:ext cx="8796611" cy="446145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643042" y="214290"/>
            <a:ext cx="5643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4000" smtClean="0"/>
              <a:t>La comète de Halley</a:t>
            </a:r>
            <a:endParaRPr lang="fr-FR" sz="4000" dirty="0"/>
          </a:p>
        </p:txBody>
      </p:sp>
      <p:sp>
        <p:nvSpPr>
          <p:cNvPr id="6" name="ZoneTexte 5"/>
          <p:cNvSpPr txBox="1"/>
          <p:nvPr/>
        </p:nvSpPr>
        <p:spPr>
          <a:xfrm>
            <a:off x="5429224" y="5000636"/>
            <a:ext cx="371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p</a:t>
            </a:r>
            <a:r>
              <a:rPr sz="2800" smtClean="0"/>
              <a:t>hoto prise en 1986</a:t>
            </a:r>
            <a:endParaRPr lang="fr-FR" sz="2800" dirty="0"/>
          </a:p>
        </p:txBody>
      </p:sp>
      <p:sp>
        <p:nvSpPr>
          <p:cNvPr id="7" name="ZoneTexte 6"/>
          <p:cNvSpPr txBox="1"/>
          <p:nvPr/>
        </p:nvSpPr>
        <p:spPr>
          <a:xfrm>
            <a:off x="1285852" y="5786454"/>
            <a:ext cx="4286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/>
              <a:t>P</a:t>
            </a:r>
            <a:r>
              <a:rPr sz="4000" smtClean="0"/>
              <a:t>rochaine visite :</a:t>
            </a:r>
            <a:endParaRPr lang="fr-FR" sz="4000" dirty="0"/>
          </a:p>
        </p:txBody>
      </p:sp>
      <p:sp>
        <p:nvSpPr>
          <p:cNvPr id="8" name="ZoneTexte 7"/>
          <p:cNvSpPr txBox="1"/>
          <p:nvPr/>
        </p:nvSpPr>
        <p:spPr>
          <a:xfrm>
            <a:off x="5857884" y="5786454"/>
            <a:ext cx="2428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/>
              <a:t>En 2061 !</a:t>
            </a:r>
            <a:endParaRPr lang="fr-FR" sz="4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ssicPhotoAlbum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ClassicPhotoAlbum</Template>
  <TotalTime>0</TotalTime>
  <Words>468</Words>
  <PresentationFormat>Affichage à l'écran (4:3)</PresentationFormat>
  <Paragraphs>87</Paragraphs>
  <Slides>61</Slides>
  <Notes>21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61</vt:i4>
      </vt:variant>
    </vt:vector>
  </HeadingPairs>
  <TitlesOfParts>
    <vt:vector size="62" baseType="lpstr">
      <vt:lpstr>ClassicPhotoAlbum</vt:lpstr>
      <vt:lpstr>RoseTTA ET philae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2014-10-02T22:17:53Z</dcterms:created>
  <dcterms:modified xsi:type="dcterms:W3CDTF">2015-11-13T17:21:01Z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1036</vt:i4>
  </property>
  <property fmtid="{D5CDD505-2E9C-101B-9397-08002B2CF9AE}" pid="3" name="_Version">
    <vt:lpwstr>12.0.4518</vt:lpwstr>
  </property>
</Properties>
</file>